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Fira Sans Medium"/>
      <p:regular r:id="rId22"/>
      <p:bold r:id="rId23"/>
      <p:italic r:id="rId24"/>
      <p:boldItalic r:id="rId25"/>
    </p:embeddedFont>
    <p:embeddedFont>
      <p:font typeface="Fira Sans"/>
      <p:regular r:id="rId26"/>
      <p:bold r:id="rId27"/>
      <p:italic r:id="rId28"/>
      <p:bold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
          <p15:clr>
            <a:srgbClr val="A4A3A4"/>
          </p15:clr>
        </p15:guide>
        <p15:guide id="2" orient="horz" pos="240">
          <p15:clr>
            <a:srgbClr val="A4A3A4"/>
          </p15:clr>
        </p15:guide>
        <p15:guide id="3" orient="horz" pos="4080">
          <p15:clr>
            <a:srgbClr val="A4A3A4"/>
          </p15:clr>
        </p15:guide>
        <p15:guide id="4" pos="7296">
          <p15:clr>
            <a:srgbClr val="A4A3A4"/>
          </p15:clr>
        </p15:guide>
        <p15:guide id="5" orient="horz" pos="2232">
          <p15:clr>
            <a:srgbClr val="A4A3A4"/>
          </p15:clr>
        </p15:guide>
        <p15:guide id="6" orient="horz" pos="528">
          <p15:clr>
            <a:srgbClr val="A4A3A4"/>
          </p15:clr>
        </p15:guide>
      </p15:sldGuideLst>
    </p:ext>
    <p:ext uri="GoogleSlidesCustomDataVersion2">
      <go:slidesCustomData xmlns:go="http://customooxmlschemas.google.com/" r:id="rId34" roundtripDataSignature="AMtx7mhcZ+jVIuf594lOJ1ZWbEunfy9u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
        <p:guide pos="240" orient="horz"/>
        <p:guide pos="4080" orient="horz"/>
        <p:guide pos="7296"/>
        <p:guide pos="2232" orient="horz"/>
        <p:guide pos="52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FiraSansMedium-regular.fntdata"/><Relationship Id="rId21" Type="http://schemas.openxmlformats.org/officeDocument/2006/relationships/slide" Target="slides/slide16.xml"/><Relationship Id="rId24" Type="http://schemas.openxmlformats.org/officeDocument/2006/relationships/font" Target="fonts/FiraSansMedium-italic.fntdata"/><Relationship Id="rId23" Type="http://schemas.openxmlformats.org/officeDocument/2006/relationships/font" Target="fonts/FiraSans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regular.fntdata"/><Relationship Id="rId25" Type="http://schemas.openxmlformats.org/officeDocument/2006/relationships/font" Target="fonts/FiraSansMedium-boldItalic.fntdata"/><Relationship Id="rId28" Type="http://schemas.openxmlformats.org/officeDocument/2006/relationships/font" Target="fonts/FiraSans-italic.fntdata"/><Relationship Id="rId27" Type="http://schemas.openxmlformats.org/officeDocument/2006/relationships/font" Target="fonts/Fira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 name="Google Shape;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3554039a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e3554039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facultydiversity.ucsd.edu/recruitment/contributions-to-diversity.html" TargetMode="External"/><Relationship Id="rId5" Type="http://schemas.openxmlformats.org/officeDocument/2006/relationships/hyperlink" Target="https://cft.vanderbilt.edu/guides-sub-pages/developing-and-writing-a-diversity-statement/" TargetMode="External"/><Relationship Id="rId6" Type="http://schemas.openxmlformats.org/officeDocument/2006/relationships/hyperlink" Target="https://diversity.ucsf.edu/programs-resources/faculty-recruitment/contributions-statement" TargetMode="External"/><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regents.universityofcalifornia.edu/governance/policies/4400.html" TargetMode="External"/><Relationship Id="rId5" Type="http://schemas.openxmlformats.org/officeDocument/2006/relationships/hyperlink" Target="https://academicpersonnel.ucr.edu/sites/default/files/2019-09/Memo%20from%20VPAP-Diversity%20Stmt%20Guidelines-FINAL-10.18.17.pdf"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pic>
        <p:nvPicPr>
          <p:cNvPr descr="A close up of a logo&#10;&#10;Description automatically generated" id="17" name="Google Shape;17;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 name="Google Shape;18;p1"/>
          <p:cNvSpPr/>
          <p:nvPr/>
        </p:nvSpPr>
        <p:spPr>
          <a:xfrm>
            <a:off x="-20457" y="3037772"/>
            <a:ext cx="12212457" cy="3835570"/>
          </a:xfrm>
          <a:custGeom>
            <a:rect b="b" l="l" r="r" t="t"/>
            <a:pathLst>
              <a:path extrusionOk="0" h="3835570" w="12212457">
                <a:moveTo>
                  <a:pt x="0" y="2718652"/>
                </a:moveTo>
                <a:lnTo>
                  <a:pt x="0" y="3835570"/>
                </a:lnTo>
                <a:lnTo>
                  <a:pt x="153423" y="3835570"/>
                </a:lnTo>
                <a:lnTo>
                  <a:pt x="5443442" y="3835570"/>
                </a:lnTo>
                <a:lnTo>
                  <a:pt x="12212457" y="619828"/>
                </a:lnTo>
                <a:lnTo>
                  <a:pt x="12212457" y="0"/>
                </a:lnTo>
                <a:lnTo>
                  <a:pt x="0" y="2718652"/>
                </a:lnTo>
                <a:close/>
              </a:path>
            </a:pathLst>
          </a:custGeom>
          <a:solidFill>
            <a:srgbClr val="FFB8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
          <p:cNvSpPr txBox="1"/>
          <p:nvPr/>
        </p:nvSpPr>
        <p:spPr>
          <a:xfrm>
            <a:off x="617551" y="1979584"/>
            <a:ext cx="10793660" cy="1842684"/>
          </a:xfrm>
          <a:prstGeom prst="rect">
            <a:avLst/>
          </a:prstGeom>
          <a:noFill/>
          <a:ln>
            <a:noFill/>
          </a:ln>
        </p:spPr>
        <p:txBody>
          <a:bodyPr anchorCtr="0" anchor="t" bIns="0" lIns="0" spcFirstLastPara="1" rIns="0" wrap="square" tIns="91425">
            <a:spAutoFit/>
          </a:bodyPr>
          <a:lstStyle/>
          <a:p>
            <a:pPr indent="0" lvl="0" marL="0" marR="0" rtl="0" algn="l">
              <a:lnSpc>
                <a:spcPct val="103333"/>
              </a:lnSpc>
              <a:spcBef>
                <a:spcPts val="0"/>
              </a:spcBef>
              <a:spcAft>
                <a:spcPts val="0"/>
              </a:spcAft>
              <a:buNone/>
            </a:pPr>
            <a:r>
              <a:rPr b="0" i="0" lang="en-US" sz="6600" u="none" cap="none" strike="noStrike">
                <a:solidFill>
                  <a:schemeClr val="lt1"/>
                </a:solidFill>
                <a:latin typeface="Fira Sans Medium"/>
                <a:ea typeface="Fira Sans Medium"/>
                <a:cs typeface="Fira Sans Medium"/>
                <a:sym typeface="Fira Sans Medium"/>
              </a:rPr>
              <a:t>CUSP Writing Workshop: Diversity Statements</a:t>
            </a:r>
            <a:endParaRPr/>
          </a:p>
        </p:txBody>
      </p:sp>
      <p:sp>
        <p:nvSpPr>
          <p:cNvPr id="20" name="Google Shape;20;p1"/>
          <p:cNvSpPr txBox="1"/>
          <p:nvPr/>
        </p:nvSpPr>
        <p:spPr>
          <a:xfrm>
            <a:off x="617551" y="3860301"/>
            <a:ext cx="45381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Calibri"/>
                <a:ea typeface="Calibri"/>
                <a:cs typeface="Calibri"/>
                <a:sym typeface="Calibri"/>
              </a:rPr>
              <a:t>June </a:t>
            </a:r>
            <a:r>
              <a:rPr lang="en-US" sz="2000">
                <a:solidFill>
                  <a:schemeClr val="lt1"/>
                </a:solidFill>
                <a:latin typeface="Calibri"/>
                <a:ea typeface="Calibri"/>
                <a:cs typeface="Calibri"/>
                <a:sym typeface="Calibri"/>
              </a:rPr>
              <a:t>6</a:t>
            </a:r>
            <a:r>
              <a:rPr b="0" i="0" lang="en-US" sz="2000" u="none" cap="none" strike="noStrike">
                <a:solidFill>
                  <a:schemeClr val="lt1"/>
                </a:solidFill>
                <a:latin typeface="Calibri"/>
                <a:ea typeface="Calibri"/>
                <a:cs typeface="Calibri"/>
                <a:sym typeface="Calibri"/>
              </a:rPr>
              <a:t>, 202</a:t>
            </a:r>
            <a:r>
              <a:rPr lang="en-US" sz="2000">
                <a:solidFill>
                  <a:schemeClr val="lt1"/>
                </a:solidFill>
                <a:latin typeface="Calibri"/>
                <a:ea typeface="Calibri"/>
                <a:cs typeface="Calibri"/>
                <a:sym typeface="Calibri"/>
              </a:rPr>
              <a:t>4</a:t>
            </a:r>
            <a:endParaRPr sz="2000">
              <a:solidFill>
                <a:schemeClr val="lt1"/>
              </a:solidFill>
              <a:latin typeface="Fira Sans"/>
              <a:ea typeface="Fira Sans"/>
              <a:cs typeface="Fira Sans"/>
              <a:sym typeface="Fira Sans"/>
            </a:endParaRPr>
          </a:p>
        </p:txBody>
      </p:sp>
      <p:pic>
        <p:nvPicPr>
          <p:cNvPr id="21" name="Google Shape;21;p1"/>
          <p:cNvPicPr preferRelativeResize="0"/>
          <p:nvPr/>
        </p:nvPicPr>
        <p:blipFill rotWithShape="1">
          <a:blip r:embed="rId4">
            <a:alphaModFix/>
          </a:blip>
          <a:srcRect b="0" l="0" r="0" t="0"/>
          <a:stretch/>
        </p:blipFill>
        <p:spPr>
          <a:xfrm>
            <a:off x="9909838" y="5902627"/>
            <a:ext cx="2282162" cy="9707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0"/>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92" name="Google Shape;92;p10"/>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Tailoring the Diversity Statement</a:t>
            </a:r>
            <a:endParaRPr/>
          </a:p>
        </p:txBody>
      </p:sp>
      <p:sp>
        <p:nvSpPr>
          <p:cNvPr id="93" name="Google Shape;93;p10"/>
          <p:cNvSpPr txBox="1"/>
          <p:nvPr/>
        </p:nvSpPr>
        <p:spPr>
          <a:xfrm>
            <a:off x="609600" y="1705451"/>
            <a:ext cx="10972800" cy="3693319"/>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For academic positions, tailor your statement to the institution’s mission, student demographics, and goals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Does the specific department you’re applying to have DEI language and/or goals?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UCR’s mission: </a:t>
            </a:r>
            <a:r>
              <a:rPr b="0" i="0" lang="en-US" sz="2400">
                <a:solidFill>
                  <a:srgbClr val="040C28"/>
                </a:solidFill>
                <a:latin typeface="Fira Sans"/>
                <a:ea typeface="Fira Sans"/>
                <a:cs typeface="Fira Sans"/>
                <a:sym typeface="Fira Sans"/>
              </a:rPr>
              <a:t>To transform the lives of the diverse people of California, the nation, and the world through the discovery, communication, translation, application, and preservation of knowledge</a:t>
            </a:r>
            <a:r>
              <a:rPr b="0" i="0" lang="en-US" sz="2400">
                <a:solidFill>
                  <a:srgbClr val="202124"/>
                </a:solidFill>
                <a:latin typeface="Fira Sans"/>
                <a:ea typeface="Fira Sans"/>
                <a:cs typeface="Fira Sans"/>
                <a:sym typeface="Fira Sans"/>
              </a:rPr>
              <a:t> – thereby enriching the state's economic, social, cultural, and environmental future</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94" name="Google Shape;94;p10"/>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1"/>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100" name="Google Shape;100;p11"/>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Dos and Don’ts</a:t>
            </a:r>
            <a:endParaRPr/>
          </a:p>
        </p:txBody>
      </p:sp>
      <p:sp>
        <p:nvSpPr>
          <p:cNvPr id="101" name="Google Shape;101;p11"/>
          <p:cNvSpPr txBox="1"/>
          <p:nvPr/>
        </p:nvSpPr>
        <p:spPr>
          <a:xfrm>
            <a:off x="609600" y="1681700"/>
            <a:ext cx="10972800" cy="5909310"/>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Fira Sans"/>
                <a:ea typeface="Fira Sans"/>
                <a:cs typeface="Fira Sans"/>
                <a:sym typeface="Fira Sans"/>
              </a:rPr>
              <a:t>Don’t tokenize yourself</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“Because I am (insert race/ethnicity/gender/sexuality, etc.), my presence will contribute to the diversity of your staff </a:t>
            </a:r>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Fira Sans"/>
                <a:ea typeface="Fira Sans"/>
                <a:cs typeface="Fira Sans"/>
                <a:sym typeface="Fira Sans"/>
              </a:rPr>
              <a:t>Do illustrate how/why your experience speaks to diversity, and/or will actively develop diversity</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“As a Latino immigrant who lived in X, Y, and the United States, I am sensitive to the challenges that ethnic minorities face in academia. Thus, over the last X years I have become determined to act towards creating an environment that is more inviting towards underrepresented minorities, women, and socioeconomically underprivileged students which I will expand as a Professor.” </a:t>
            </a:r>
            <a:endParaRPr b="0" i="0" sz="2400" u="none" cap="none" strike="noStrike">
              <a:solidFill>
                <a:schemeClr val="dk1"/>
              </a:solidFill>
              <a:latin typeface="Fira Sans"/>
              <a:ea typeface="Fira Sans"/>
              <a:cs typeface="Fira Sans"/>
              <a:sym typeface="Fira Sans"/>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102" name="Google Shape;102;p11"/>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2"/>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108" name="Google Shape;108;p12"/>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Dos and Don’ts</a:t>
            </a:r>
            <a:endParaRPr/>
          </a:p>
        </p:txBody>
      </p:sp>
      <p:sp>
        <p:nvSpPr>
          <p:cNvPr id="109" name="Google Shape;109;p12"/>
          <p:cNvSpPr txBox="1"/>
          <p:nvPr/>
        </p:nvSpPr>
        <p:spPr>
          <a:xfrm>
            <a:off x="609600" y="1681700"/>
            <a:ext cx="10972800" cy="4801314"/>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Fira Sans"/>
                <a:ea typeface="Fira Sans"/>
                <a:cs typeface="Fira Sans"/>
                <a:sym typeface="Fira Sans"/>
              </a:rPr>
              <a:t>Don’t alienate entire groups of people</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“Being that your entire faculty consists of middle-aged white men, I intend to only support hiring women who are (insert group).”</a:t>
            </a:r>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Fira Sans"/>
                <a:ea typeface="Fira Sans"/>
                <a:cs typeface="Fira Sans"/>
                <a:sym typeface="Fira Sans"/>
              </a:rPr>
              <a:t>Do focus on what you will bring to the institution</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“My time teaching in Spanish in El Salvador equipped me with multiple techniques that have been shown to engage students with varied learning styles, different levels of preparedness, and a mix of backgrounds.”</a:t>
            </a:r>
            <a:endParaRPr b="0" i="0" sz="2400" u="none" cap="none" strike="noStrike">
              <a:solidFill>
                <a:schemeClr val="dk1"/>
              </a:solidFill>
              <a:latin typeface="Fira Sans"/>
              <a:ea typeface="Fira Sans"/>
              <a:cs typeface="Fira Sans"/>
              <a:sym typeface="Fira Sans"/>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110" name="Google Shape;110;p12"/>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3"/>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116" name="Google Shape;116;p13"/>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Dos and Don’ts</a:t>
            </a:r>
            <a:endParaRPr/>
          </a:p>
        </p:txBody>
      </p:sp>
      <p:sp>
        <p:nvSpPr>
          <p:cNvPr id="117" name="Google Shape;117;p13"/>
          <p:cNvSpPr txBox="1"/>
          <p:nvPr/>
        </p:nvSpPr>
        <p:spPr>
          <a:xfrm>
            <a:off x="609600" y="1681700"/>
            <a:ext cx="10972800" cy="5170646"/>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Fira Sans"/>
                <a:ea typeface="Fira Sans"/>
                <a:cs typeface="Fira Sans"/>
                <a:sym typeface="Fira Sans"/>
              </a:rPr>
              <a:t>Don’t be defensive</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“As a straight, white male, I have often felt excluded from diversity initiatives on campus.”</a:t>
            </a:r>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Fira Sans"/>
                <a:ea typeface="Fira Sans"/>
                <a:cs typeface="Fira Sans"/>
                <a:sym typeface="Fira Sans"/>
              </a:rPr>
              <a:t>Do focus on your self-awareness and the concrete actions you take to counter implicit bias and privilege in your interactions with others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“As a mentor and teacher I strive to set aside my preconception of what (insert subject) concepts are “easy” or “hard” to understand because those assumptions are based on my cultural and educational experiences, not those of my students.”</a:t>
            </a:r>
            <a:endParaRPr b="0" i="0" sz="2400" u="none" cap="none" strike="noStrike">
              <a:solidFill>
                <a:schemeClr val="dk1"/>
              </a:solidFill>
              <a:latin typeface="Fira Sans"/>
              <a:ea typeface="Fira Sans"/>
              <a:cs typeface="Fira Sans"/>
              <a:sym typeface="Fira Sans"/>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118" name="Google Shape;118;p13"/>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4"/>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124" name="Google Shape;124;p14"/>
          <p:cNvSpPr txBox="1"/>
          <p:nvPr/>
        </p:nvSpPr>
        <p:spPr>
          <a:xfrm>
            <a:off x="1167857" y="2967335"/>
            <a:ext cx="9067136" cy="92333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000">
                <a:solidFill>
                  <a:srgbClr val="003DA5"/>
                </a:solidFill>
                <a:latin typeface="Fira Sans Medium"/>
                <a:ea typeface="Fira Sans Medium"/>
                <a:cs typeface="Fira Sans Medium"/>
                <a:sym typeface="Fira Sans Medium"/>
              </a:rPr>
              <a:t>Workshop</a:t>
            </a:r>
            <a:endParaRPr/>
          </a:p>
        </p:txBody>
      </p:sp>
      <p:sp>
        <p:nvSpPr>
          <p:cNvPr id="125" name="Google Shape;125;p14"/>
          <p:cNvSpPr txBox="1"/>
          <p:nvPr/>
        </p:nvSpPr>
        <p:spPr>
          <a:xfrm>
            <a:off x="609600" y="1681700"/>
            <a:ext cx="10972800" cy="1846659"/>
          </a:xfrm>
          <a:prstGeom prst="rect">
            <a:avLst/>
          </a:prstGeom>
          <a:noFill/>
          <a:ln>
            <a:noFill/>
          </a:ln>
        </p:spPr>
        <p:txBody>
          <a:bodyPr anchorCtr="0" anchor="t" bIns="0" lIns="0" spcFirstLastPara="1" rIns="0" wrap="square" tIns="0">
            <a:spAutoFit/>
          </a:bodyPr>
          <a:lstStyle/>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126" name="Google Shape;126;p14"/>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132" name="Google Shape;132;p15"/>
          <p:cNvSpPr txBox="1"/>
          <p:nvPr/>
        </p:nvSpPr>
        <p:spPr>
          <a:xfrm>
            <a:off x="609600" y="882600"/>
            <a:ext cx="111192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UCSD Statement of Contributions to Diversity</a:t>
            </a:r>
            <a:endParaRPr/>
          </a:p>
        </p:txBody>
      </p:sp>
      <p:sp>
        <p:nvSpPr>
          <p:cNvPr id="133" name="Google Shape;133;p15"/>
          <p:cNvSpPr txBox="1"/>
          <p:nvPr/>
        </p:nvSpPr>
        <p:spPr>
          <a:xfrm>
            <a:off x="609600" y="1705450"/>
            <a:ext cx="10972800" cy="4155900"/>
          </a:xfrm>
          <a:prstGeom prst="rect">
            <a:avLst/>
          </a:prstGeom>
          <a:noFill/>
          <a:ln>
            <a:noFill/>
          </a:ln>
        </p:spPr>
        <p:txBody>
          <a:bodyPr anchorCtr="0" anchor="t" bIns="0" lIns="0" spcFirstLastPara="1" rIns="0" wrap="square" tIns="0">
            <a:spAutoFit/>
          </a:bodyPr>
          <a:lstStyle/>
          <a:p>
            <a:pPr indent="-158750" lvl="0" marL="285750" marR="0" rtl="0" algn="l">
              <a:spcBef>
                <a:spcPts val="0"/>
              </a:spcBef>
              <a:spcAft>
                <a:spcPts val="0"/>
              </a:spcAft>
              <a:buClr>
                <a:schemeClr val="dk1"/>
              </a:buClr>
              <a:buSzPts val="2000"/>
              <a:buFont typeface="Arial"/>
              <a:buNone/>
            </a:pPr>
            <a:r>
              <a:rPr lang="en-US" sz="2500">
                <a:solidFill>
                  <a:schemeClr val="dk1"/>
                </a:solidFill>
                <a:highlight>
                  <a:srgbClr val="FFFFFF"/>
                </a:highlight>
                <a:latin typeface="Fira Sans"/>
                <a:ea typeface="Fira Sans"/>
                <a:cs typeface="Fira Sans"/>
                <a:sym typeface="Fira Sans"/>
              </a:rPr>
              <a:t>The Contributions to Diversity Statement should describe your past efforts, as well as future plans to advance diversity, equity and inclusion. It should demonstrate an understanding of the barriers facing women and underrepresented minorities and of UC San Diego’s mission to meet the educational needs of our diverse student population.</a:t>
            </a:r>
            <a:endParaRPr sz="2500">
              <a:solidFill>
                <a:schemeClr val="dk1"/>
              </a:solidFill>
              <a:highlight>
                <a:srgbClr val="FFFFFF"/>
              </a:highlight>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t/>
            </a:r>
            <a:endParaRPr sz="2500">
              <a:solidFill>
                <a:srgbClr val="333333"/>
              </a:solidFill>
              <a:highlight>
                <a:srgbClr val="FFFFFF"/>
              </a:highlight>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rPr lang="en-US" sz="2500" u="sng">
                <a:solidFill>
                  <a:schemeClr val="dk1"/>
                </a:solidFill>
                <a:highlight>
                  <a:srgbClr val="FFFFFF"/>
                </a:highlight>
                <a:latin typeface="Fira Sans"/>
                <a:ea typeface="Fira Sans"/>
                <a:cs typeface="Fira Sans"/>
                <a:sym typeface="Fira Sans"/>
              </a:rPr>
              <a:t>Mission</a:t>
            </a:r>
            <a:r>
              <a:rPr lang="en-US" sz="2500">
                <a:solidFill>
                  <a:schemeClr val="dk1"/>
                </a:solidFill>
                <a:highlight>
                  <a:srgbClr val="FFFFFF"/>
                </a:highlight>
                <a:latin typeface="Fira Sans"/>
                <a:ea typeface="Fira Sans"/>
                <a:cs typeface="Fira Sans"/>
                <a:sym typeface="Fira Sans"/>
              </a:rPr>
              <a:t>:</a:t>
            </a:r>
            <a:endParaRPr sz="2500">
              <a:solidFill>
                <a:schemeClr val="dk1"/>
              </a:solidFill>
              <a:highlight>
                <a:srgbClr val="FFFFFF"/>
              </a:highlight>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rPr lang="en-US" sz="2500">
                <a:solidFill>
                  <a:schemeClr val="dk1"/>
                </a:solidFill>
                <a:highlight>
                  <a:schemeClr val="lt1"/>
                </a:highlight>
                <a:latin typeface="Fira Sans"/>
                <a:ea typeface="Fira Sans"/>
                <a:cs typeface="Fira Sans"/>
                <a:sym typeface="Fira Sans"/>
              </a:rPr>
              <a:t>UC San Diego will transform California and a diverse global society by educating, generating and disseminating knowledge and creative works, and engaging in public service.</a:t>
            </a:r>
            <a:endParaRPr sz="2500">
              <a:solidFill>
                <a:schemeClr val="dk1"/>
              </a:solidFill>
              <a:highlight>
                <a:schemeClr val="lt1"/>
              </a:highlight>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Fira Sans"/>
              <a:ea typeface="Fira Sans"/>
              <a:cs typeface="Fira Sans"/>
              <a:sym typeface="Fira Sans"/>
            </a:endParaRPr>
          </a:p>
        </p:txBody>
      </p:sp>
      <p:pic>
        <p:nvPicPr>
          <p:cNvPr id="134" name="Google Shape;134;p15"/>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2e3554039a3_0_0"/>
          <p:cNvPicPr preferRelativeResize="0"/>
          <p:nvPr/>
        </p:nvPicPr>
        <p:blipFill rotWithShape="1">
          <a:blip r:embed="rId3">
            <a:alphaModFix/>
          </a:blip>
          <a:srcRect b="0" l="0" r="0" t="0"/>
          <a:stretch/>
        </p:blipFill>
        <p:spPr>
          <a:xfrm>
            <a:off x="609600" y="690455"/>
            <a:ext cx="280944" cy="128525"/>
          </a:xfrm>
          <a:prstGeom prst="rect">
            <a:avLst/>
          </a:prstGeom>
          <a:noFill/>
          <a:ln>
            <a:noFill/>
          </a:ln>
        </p:spPr>
      </p:pic>
      <p:sp>
        <p:nvSpPr>
          <p:cNvPr id="140" name="Google Shape;140;g2e3554039a3_0_0"/>
          <p:cNvSpPr txBox="1"/>
          <p:nvPr/>
        </p:nvSpPr>
        <p:spPr>
          <a:xfrm>
            <a:off x="609600" y="882591"/>
            <a:ext cx="90672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References</a:t>
            </a:r>
            <a:endParaRPr/>
          </a:p>
        </p:txBody>
      </p:sp>
      <p:sp>
        <p:nvSpPr>
          <p:cNvPr id="141" name="Google Shape;141;g2e3554039a3_0_0"/>
          <p:cNvSpPr txBox="1"/>
          <p:nvPr/>
        </p:nvSpPr>
        <p:spPr>
          <a:xfrm>
            <a:off x="609600" y="1705451"/>
            <a:ext cx="10972800" cy="2154900"/>
          </a:xfrm>
          <a:prstGeom prst="rect">
            <a:avLst/>
          </a:prstGeom>
          <a:noFill/>
          <a:ln>
            <a:noFill/>
          </a:ln>
        </p:spPr>
        <p:txBody>
          <a:bodyPr anchorCtr="0" anchor="t" bIns="0" lIns="0" spcFirstLastPara="1" rIns="0" wrap="square" tIns="0">
            <a:spAutoFit/>
          </a:bodyPr>
          <a:lstStyle/>
          <a:p>
            <a:pPr indent="-285750" lvl="0" marL="285750" marR="0" rtl="0" algn="l">
              <a:spcBef>
                <a:spcPts val="0"/>
              </a:spcBef>
              <a:spcAft>
                <a:spcPts val="0"/>
              </a:spcAft>
              <a:buClr>
                <a:schemeClr val="dk1"/>
              </a:buClr>
              <a:buSzPts val="2000"/>
              <a:buFont typeface="Arial"/>
              <a:buChar char="•"/>
            </a:pPr>
            <a:r>
              <a:rPr lang="en-US" sz="2000" u="sng">
                <a:solidFill>
                  <a:schemeClr val="dk1"/>
                </a:solidFill>
                <a:latin typeface="Fira Sans"/>
                <a:ea typeface="Fira Sans"/>
                <a:cs typeface="Fira Sans"/>
                <a:sym typeface="Fira Sans"/>
                <a:hlinkClick r:id="rId4">
                  <a:extLst>
                    <a:ext uri="{A12FA001-AC4F-418D-AE19-62706E023703}">
                      <ahyp:hlinkClr val="tx"/>
                    </a:ext>
                  </a:extLst>
                </a:hlinkClick>
              </a:rPr>
              <a:t>https://facultydiversity.ucsd.edu/recruitment/contributions-to-diversity.html</a:t>
            </a:r>
            <a:endParaRPr sz="2000">
              <a:solidFill>
                <a:schemeClr val="dk1"/>
              </a:solidFill>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Fira Sans"/>
              <a:ea typeface="Fira Sans"/>
              <a:cs typeface="Fira Sans"/>
              <a:sym typeface="Fira Sans"/>
            </a:endParaRPr>
          </a:p>
          <a:p>
            <a:pPr indent="-285750" lvl="0" marL="285750" marR="0" rtl="0" algn="l">
              <a:spcBef>
                <a:spcPts val="0"/>
              </a:spcBef>
              <a:spcAft>
                <a:spcPts val="0"/>
              </a:spcAft>
              <a:buClr>
                <a:schemeClr val="dk1"/>
              </a:buClr>
              <a:buSzPts val="2000"/>
              <a:buFont typeface="Arial"/>
              <a:buChar char="•"/>
            </a:pPr>
            <a:r>
              <a:rPr lang="en-US" sz="2000" u="sng">
                <a:solidFill>
                  <a:schemeClr val="dk1"/>
                </a:solidFill>
                <a:latin typeface="Fira Sans"/>
                <a:ea typeface="Fira Sans"/>
                <a:cs typeface="Fira Sans"/>
                <a:sym typeface="Fira Sans"/>
                <a:hlinkClick r:id="rId5">
                  <a:extLst>
                    <a:ext uri="{A12FA001-AC4F-418D-AE19-62706E023703}">
                      <ahyp:hlinkClr val="tx"/>
                    </a:ext>
                  </a:extLst>
                </a:hlinkClick>
              </a:rPr>
              <a:t>https://cft.vanderbilt.edu/guides-sub-pages/developing-and-writing-a-diversity-statement/</a:t>
            </a:r>
            <a:endParaRPr sz="2000">
              <a:solidFill>
                <a:schemeClr val="dk1"/>
              </a:solidFill>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Fira Sans"/>
              <a:ea typeface="Fira Sans"/>
              <a:cs typeface="Fira Sans"/>
              <a:sym typeface="Fira Sans"/>
            </a:endParaRPr>
          </a:p>
          <a:p>
            <a:pPr indent="-285750" lvl="0" marL="285750" marR="0" rtl="0" algn="l">
              <a:spcBef>
                <a:spcPts val="0"/>
              </a:spcBef>
              <a:spcAft>
                <a:spcPts val="0"/>
              </a:spcAft>
              <a:buClr>
                <a:schemeClr val="dk1"/>
              </a:buClr>
              <a:buSzPts val="2000"/>
              <a:buFont typeface="Arial"/>
              <a:buChar char="•"/>
            </a:pPr>
            <a:r>
              <a:rPr lang="en-US" sz="2000" u="sng">
                <a:solidFill>
                  <a:schemeClr val="dk1"/>
                </a:solidFill>
                <a:latin typeface="Fira Sans"/>
                <a:ea typeface="Fira Sans"/>
                <a:cs typeface="Fira Sans"/>
                <a:sym typeface="Fira Sans"/>
                <a:hlinkClick r:id="rId6">
                  <a:extLst>
                    <a:ext uri="{A12FA001-AC4F-418D-AE19-62706E023703}">
                      <ahyp:hlinkClr val="tx"/>
                    </a:ext>
                  </a:extLst>
                </a:hlinkClick>
              </a:rPr>
              <a:t>https://diversity.ucsf.edu/programs-resources/faculty-recruitment/contributions-statement</a:t>
            </a:r>
            <a:endParaRPr sz="2000">
              <a:solidFill>
                <a:schemeClr val="dk1"/>
              </a:solidFill>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Fira Sans"/>
              <a:ea typeface="Fira Sans"/>
              <a:cs typeface="Fira Sans"/>
              <a:sym typeface="Fira Sans"/>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Fira Sans"/>
              <a:ea typeface="Fira Sans"/>
              <a:cs typeface="Fira Sans"/>
              <a:sym typeface="Fira Sans"/>
            </a:endParaRPr>
          </a:p>
        </p:txBody>
      </p:sp>
      <p:pic>
        <p:nvPicPr>
          <p:cNvPr id="142" name="Google Shape;142;g2e3554039a3_0_0"/>
          <p:cNvPicPr preferRelativeResize="0"/>
          <p:nvPr/>
        </p:nvPicPr>
        <p:blipFill rotWithShape="1">
          <a:blip r:embed="rId7">
            <a:alphaModFix/>
          </a:blip>
          <a:srcRect b="0" l="0" r="74944" t="89677"/>
          <a:stretch/>
        </p:blipFill>
        <p:spPr>
          <a:xfrm>
            <a:off x="10234993" y="6040888"/>
            <a:ext cx="1862234" cy="707886"/>
          </a:xfrm>
          <a:prstGeom prst="rect">
            <a:avLst/>
          </a:prstGeom>
          <a:solidFill>
            <a:schemeClr val="lt1"/>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pic>
        <p:nvPicPr>
          <p:cNvPr id="26" name="Google Shape;26;p2"/>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27" name="Google Shape;27;p2"/>
          <p:cNvSpPr txBox="1"/>
          <p:nvPr/>
        </p:nvSpPr>
        <p:spPr>
          <a:xfrm>
            <a:off x="609600" y="882591"/>
            <a:ext cx="10262992"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How to define “diversity” for a specific institution</a:t>
            </a:r>
            <a:endParaRPr/>
          </a:p>
        </p:txBody>
      </p:sp>
      <p:sp>
        <p:nvSpPr>
          <p:cNvPr id="28" name="Google Shape;28;p2"/>
          <p:cNvSpPr txBox="1"/>
          <p:nvPr/>
        </p:nvSpPr>
        <p:spPr>
          <a:xfrm>
            <a:off x="6450904" y="1815857"/>
            <a:ext cx="5043777" cy="236988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3DA5"/>
                </a:solidFill>
                <a:latin typeface="Fira Sans"/>
                <a:ea typeface="Fira Sans"/>
                <a:cs typeface="Fira Sans"/>
                <a:sym typeface="Fira Sans"/>
              </a:rPr>
              <a:t>University of California</a:t>
            </a:r>
            <a:endParaRPr/>
          </a:p>
          <a:p>
            <a:pPr indent="0" lvl="0" marL="0" marR="0" rtl="0" algn="l">
              <a:spcBef>
                <a:spcPts val="0"/>
              </a:spcBef>
              <a:spcAft>
                <a:spcPts val="0"/>
              </a:spcAft>
              <a:buNone/>
            </a:pPr>
            <a:r>
              <a:rPr lang="en-US" sz="1400" u="sng">
                <a:solidFill>
                  <a:schemeClr val="dk1"/>
                </a:solidFill>
                <a:latin typeface="Fira Sans"/>
                <a:ea typeface="Fira Sans"/>
                <a:cs typeface="Fira Sans"/>
                <a:sym typeface="Fira Sans"/>
                <a:hlinkClick r:id="rId4">
                  <a:extLst>
                    <a:ext uri="{A12FA001-AC4F-418D-AE19-62706E023703}">
                      <ahyp:hlinkClr val="tx"/>
                    </a:ext>
                  </a:extLst>
                </a:hlinkClick>
              </a:rPr>
              <a:t>https://regents.universityofcalifornia.edu/governance/policies/4400.html</a:t>
            </a:r>
            <a:endParaRPr sz="14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400">
                <a:solidFill>
                  <a:schemeClr val="dk1"/>
                </a:solidFill>
                <a:latin typeface="Fira Sans"/>
                <a:ea typeface="Fira Sans"/>
                <a:cs typeface="Fira Sans"/>
                <a:sym typeface="Fira Sans"/>
              </a:rPr>
              <a:t> </a:t>
            </a:r>
            <a:endParaRPr/>
          </a:p>
          <a:p>
            <a:pPr indent="0" lvl="0" marL="0" marR="0" rtl="0" algn="l">
              <a:spcBef>
                <a:spcPts val="0"/>
              </a:spcBef>
              <a:spcAft>
                <a:spcPts val="0"/>
              </a:spcAft>
              <a:buNone/>
            </a:pPr>
            <a:r>
              <a:rPr b="1" lang="en-US" sz="1400">
                <a:solidFill>
                  <a:srgbClr val="003DA5"/>
                </a:solidFill>
                <a:latin typeface="Fira Sans"/>
                <a:ea typeface="Fira Sans"/>
                <a:cs typeface="Fira Sans"/>
                <a:sym typeface="Fira Sans"/>
              </a:rPr>
              <a:t>University of California</a:t>
            </a:r>
            <a:endParaRPr/>
          </a:p>
          <a:p>
            <a:pPr indent="0" lvl="0" marL="0" marR="0" rtl="0" algn="l">
              <a:spcBef>
                <a:spcPts val="0"/>
              </a:spcBef>
              <a:spcAft>
                <a:spcPts val="0"/>
              </a:spcAft>
              <a:buNone/>
            </a:pPr>
            <a:r>
              <a:rPr b="0" i="0" lang="en-US" sz="1400">
                <a:solidFill>
                  <a:srgbClr val="212529"/>
                </a:solidFill>
                <a:latin typeface="Helvetica Neue"/>
                <a:ea typeface="Helvetica Neue"/>
                <a:cs typeface="Helvetica Neue"/>
                <a:sym typeface="Helvetica Neue"/>
              </a:rPr>
              <a:t>“the variety of personal experiences, values, and worldviews that arise from differences of culture and circumstance. Such differences include race, ethnicity, gender, age, religion, language, abilities/disabilities, sexual orientation, socioeconomic status, and geographic region, and more."</a:t>
            </a:r>
            <a:endParaRPr sz="1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b="1" sz="1400">
              <a:solidFill>
                <a:schemeClr val="dk1"/>
              </a:solidFill>
              <a:latin typeface="Fira Sans"/>
              <a:ea typeface="Fira Sans"/>
              <a:cs typeface="Fira Sans"/>
              <a:sym typeface="Fira Sans"/>
            </a:endParaRPr>
          </a:p>
        </p:txBody>
      </p:sp>
      <p:sp>
        <p:nvSpPr>
          <p:cNvPr id="29" name="Google Shape;29;p2"/>
          <p:cNvSpPr txBox="1"/>
          <p:nvPr/>
        </p:nvSpPr>
        <p:spPr>
          <a:xfrm>
            <a:off x="697319" y="1815857"/>
            <a:ext cx="5043777" cy="473975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3DA5"/>
                </a:solidFill>
                <a:latin typeface="Fira Sans"/>
                <a:ea typeface="Fira Sans"/>
                <a:cs typeface="Fira Sans"/>
                <a:sym typeface="Fira Sans"/>
              </a:rPr>
              <a:t>University of California, Riverside</a:t>
            </a:r>
            <a:endParaRPr/>
          </a:p>
          <a:p>
            <a:pPr indent="0" lvl="0" marL="0" marR="0" rtl="0" algn="l">
              <a:spcBef>
                <a:spcPts val="0"/>
              </a:spcBef>
              <a:spcAft>
                <a:spcPts val="0"/>
              </a:spcAft>
              <a:buNone/>
            </a:pPr>
            <a:r>
              <a:t/>
            </a:r>
            <a:endParaRPr sz="1400">
              <a:solidFill>
                <a:schemeClr val="dk1"/>
              </a:solidFill>
              <a:latin typeface="Fira Sans"/>
              <a:ea typeface="Fira Sans"/>
              <a:cs typeface="Fira Sans"/>
              <a:sym typeface="Fira Sans"/>
            </a:endParaRPr>
          </a:p>
          <a:p>
            <a:pPr indent="0" lvl="0" marL="0" marR="0" rtl="0" algn="l">
              <a:spcBef>
                <a:spcPts val="0"/>
              </a:spcBef>
              <a:spcAft>
                <a:spcPts val="0"/>
              </a:spcAft>
              <a:buNone/>
            </a:pPr>
            <a:r>
              <a:rPr b="1" lang="en-US" sz="1400">
                <a:solidFill>
                  <a:srgbClr val="003DA5"/>
                </a:solidFill>
                <a:latin typeface="Fira Sans"/>
                <a:ea typeface="Fira Sans"/>
                <a:cs typeface="Fira Sans"/>
                <a:sym typeface="Fira Sans"/>
              </a:rPr>
              <a:t>Refers to the exact UC definition</a:t>
            </a:r>
            <a:endParaRPr/>
          </a:p>
          <a:p>
            <a:pPr indent="0" lvl="0" marL="0" marR="0" rtl="0" algn="l">
              <a:spcBef>
                <a:spcPts val="0"/>
              </a:spcBef>
              <a:spcAft>
                <a:spcPts val="0"/>
              </a:spcAft>
              <a:buNone/>
            </a:pPr>
            <a:r>
              <a:rPr lang="en-US" sz="1400" u="sng">
                <a:solidFill>
                  <a:schemeClr val="dk1"/>
                </a:solidFill>
                <a:latin typeface="Fira Sans"/>
                <a:ea typeface="Fira Sans"/>
                <a:cs typeface="Fira Sans"/>
                <a:sym typeface="Fira Sans"/>
                <a:hlinkClick r:id="rId5">
                  <a:extLst>
                    <a:ext uri="{A12FA001-AC4F-418D-AE19-62706E023703}">
                      <ahyp:hlinkClr val="tx"/>
                    </a:ext>
                  </a:extLst>
                </a:hlinkClick>
              </a:rPr>
              <a:t>https://academicpersonnel.ucr.edu/sites/default/files/2019-09/Memo%20from%20VPAP-Diversity%20Stmt%20Guidelines-FINAL-10.18.17.pdf</a:t>
            </a:r>
            <a:endParaRPr sz="1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1400">
              <a:solidFill>
                <a:schemeClr val="dk1"/>
              </a:solidFill>
              <a:latin typeface="Fira Sans"/>
              <a:ea typeface="Fira Sans"/>
              <a:cs typeface="Fira Sans"/>
              <a:sym typeface="Fira Sans"/>
            </a:endParaRPr>
          </a:p>
          <a:p>
            <a:pPr indent="0" lvl="0" marL="0" marR="0" rtl="0" algn="l">
              <a:spcBef>
                <a:spcPts val="0"/>
              </a:spcBef>
              <a:spcAft>
                <a:spcPts val="0"/>
              </a:spcAft>
              <a:buNone/>
            </a:pPr>
            <a:r>
              <a:rPr b="1" lang="en-US" sz="1400">
                <a:solidFill>
                  <a:srgbClr val="003DA5"/>
                </a:solidFill>
                <a:latin typeface="Fira Sans"/>
                <a:ea typeface="Fira Sans"/>
                <a:cs typeface="Fira Sans"/>
                <a:sym typeface="Fira Sans"/>
              </a:rPr>
              <a:t>Mission Statement of UCR’s Office of Diversity, Equity, &amp; Inclusion</a:t>
            </a:r>
            <a:endParaRPr/>
          </a:p>
          <a:p>
            <a:pPr indent="0" lvl="0" marL="0" marR="0" rtl="0" algn="l">
              <a:spcBef>
                <a:spcPts val="0"/>
              </a:spcBef>
              <a:spcAft>
                <a:spcPts val="0"/>
              </a:spcAft>
              <a:buNone/>
            </a:pPr>
            <a:r>
              <a:t/>
            </a:r>
            <a:endParaRPr sz="1400">
              <a:solidFill>
                <a:schemeClr val="dk1"/>
              </a:solidFill>
              <a:latin typeface="Fira Sans"/>
              <a:ea typeface="Fira Sans"/>
              <a:cs typeface="Fira Sans"/>
              <a:sym typeface="Fira Sans"/>
            </a:endParaRPr>
          </a:p>
          <a:p>
            <a:pPr indent="0" lvl="0" marL="0" marR="0" rtl="0" algn="l">
              <a:spcBef>
                <a:spcPts val="0"/>
              </a:spcBef>
              <a:spcAft>
                <a:spcPts val="0"/>
              </a:spcAft>
              <a:buNone/>
            </a:pPr>
            <a:r>
              <a:rPr b="0" i="0" lang="en-US" sz="1400">
                <a:solidFill>
                  <a:schemeClr val="dk1"/>
                </a:solidFill>
                <a:latin typeface="Fira Sans"/>
                <a:ea typeface="Fira Sans"/>
                <a:cs typeface="Fira Sans"/>
                <a:sym typeface="Fira Sans"/>
              </a:rPr>
              <a:t>The Office of Diversity, Equity and Inclusion is committed to the urgent, sustained, and comprehensive work of creating a campus climate of mutual respect and communal vision at the University of California, Riverside. This work belongs to every member of our community and includes ensuring greater representation of individuals from all backgrounds in every part of the university and keeping fairness and accessibility in higher education at the heart of our policies and procedures. We value a deep, collective understanding that an institutional and personal commitment to diversity, equity and inclusion is a true commitment to meaningful, lifelong learning. </a:t>
            </a:r>
            <a:endParaRPr sz="1400">
              <a:solidFill>
                <a:schemeClr val="dk1"/>
              </a:solidFill>
              <a:latin typeface="Fira Sans"/>
              <a:ea typeface="Fira Sans"/>
              <a:cs typeface="Fira Sans"/>
              <a:sym typeface="Fira Sans"/>
            </a:endParaRPr>
          </a:p>
        </p:txBody>
      </p:sp>
      <p:pic>
        <p:nvPicPr>
          <p:cNvPr id="30" name="Google Shape;30;p2"/>
          <p:cNvPicPr preferRelativeResize="0"/>
          <p:nvPr/>
        </p:nvPicPr>
        <p:blipFill rotWithShape="1">
          <a:blip r:embed="rId6">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id="35" name="Google Shape;35;p3"/>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36" name="Google Shape;36;p3"/>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Things to be Aware of</a:t>
            </a:r>
            <a:endParaRPr sz="3600">
              <a:solidFill>
                <a:srgbClr val="003DA5"/>
              </a:solidFill>
              <a:latin typeface="Fira Sans Medium"/>
              <a:ea typeface="Fira Sans Medium"/>
              <a:cs typeface="Fira Sans Medium"/>
              <a:sym typeface="Fira Sans Medium"/>
            </a:endParaRPr>
          </a:p>
        </p:txBody>
      </p:sp>
      <p:sp>
        <p:nvSpPr>
          <p:cNvPr id="37" name="Google Shape;37;p3"/>
          <p:cNvSpPr txBox="1"/>
          <p:nvPr/>
        </p:nvSpPr>
        <p:spPr>
          <a:xfrm>
            <a:off x="609600" y="1972591"/>
            <a:ext cx="10972800" cy="406265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800">
                <a:solidFill>
                  <a:schemeClr val="dk1"/>
                </a:solidFill>
                <a:latin typeface="Fira Sans"/>
                <a:ea typeface="Fira Sans"/>
                <a:cs typeface="Fira Sans"/>
                <a:sym typeface="Fira Sans"/>
              </a:rPr>
              <a:t>Look up the institution’s diversity statement and think about how that matches with your own values</a:t>
            </a:r>
            <a:endParaRPr sz="28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800">
              <a:solidFill>
                <a:schemeClr val="dk1"/>
              </a:solidFill>
              <a:latin typeface="Fira Sans"/>
              <a:ea typeface="Fira Sans"/>
              <a:cs typeface="Fira Sans"/>
              <a:sym typeface="Fira Sans"/>
            </a:endParaRPr>
          </a:p>
          <a:p>
            <a:pPr indent="0" lvl="0" marL="0" marR="0" rtl="0" algn="l">
              <a:spcBef>
                <a:spcPts val="0"/>
              </a:spcBef>
              <a:spcAft>
                <a:spcPts val="0"/>
              </a:spcAft>
              <a:buNone/>
            </a:pPr>
            <a:r>
              <a:rPr b="1" lang="en-US" sz="2800">
                <a:solidFill>
                  <a:schemeClr val="dk1"/>
                </a:solidFill>
                <a:latin typeface="Fira Sans"/>
                <a:ea typeface="Fira Sans"/>
                <a:cs typeface="Fira Sans"/>
                <a:sym typeface="Fira Sans"/>
              </a:rPr>
              <a:t>Note that institutions may utilize specific diversity-related terms, such as:</a:t>
            </a:r>
            <a:endParaRPr/>
          </a:p>
          <a:p>
            <a:pPr indent="0" lvl="0" marL="0" marR="0" rtl="0" algn="l">
              <a:spcBef>
                <a:spcPts val="0"/>
              </a:spcBef>
              <a:spcAft>
                <a:spcPts val="0"/>
              </a:spcAft>
              <a:buNone/>
            </a:pPr>
            <a:r>
              <a:t/>
            </a:r>
            <a:endParaRPr b="1" sz="2800">
              <a:solidFill>
                <a:schemeClr val="dk1"/>
              </a:solidFill>
              <a:latin typeface="Fira Sans"/>
              <a:ea typeface="Fira Sans"/>
              <a:cs typeface="Fira Sans"/>
              <a:sym typeface="Fira Sans"/>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Chican@/Hispanic/Latinx; Indigenous/First Nation/Native American; Gender Expression/Identity/Orientation</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Minority/Underrepresented/Disadvantaged</a:t>
            </a:r>
            <a:endParaRPr/>
          </a:p>
        </p:txBody>
      </p:sp>
      <p:pic>
        <p:nvPicPr>
          <p:cNvPr id="38" name="Google Shape;38;p3"/>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id="43" name="Google Shape;43;p4"/>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44" name="Google Shape;44;p4"/>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What is the Purpose of a Diversity Statement?</a:t>
            </a:r>
            <a:endParaRPr/>
          </a:p>
        </p:txBody>
      </p:sp>
      <p:sp>
        <p:nvSpPr>
          <p:cNvPr id="45" name="Google Shape;45;p4"/>
          <p:cNvSpPr txBox="1"/>
          <p:nvPr/>
        </p:nvSpPr>
        <p:spPr>
          <a:xfrm>
            <a:off x="609600" y="1958913"/>
            <a:ext cx="10972800" cy="31393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b="1" sz="20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To demonstrate that you have professional skills, personal and/or professional experience, and willingness to engage in activities that would enhance and proliferate diversity and equity efforts</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To reveal </a:t>
            </a:r>
            <a:r>
              <a:rPr b="1" lang="en-US" sz="2400" u="sng">
                <a:solidFill>
                  <a:schemeClr val="dk1"/>
                </a:solidFill>
                <a:latin typeface="Fira Sans"/>
                <a:ea typeface="Fira Sans"/>
                <a:cs typeface="Fira Sans"/>
                <a:sym typeface="Fira Sans"/>
              </a:rPr>
              <a:t>new</a:t>
            </a:r>
            <a:r>
              <a:rPr lang="en-US" sz="2400">
                <a:solidFill>
                  <a:schemeClr val="dk1"/>
                </a:solidFill>
                <a:latin typeface="Fira Sans"/>
                <a:ea typeface="Fira Sans"/>
                <a:cs typeface="Fira Sans"/>
                <a:sym typeface="Fira Sans"/>
              </a:rPr>
              <a:t> information and qualifications that you haven’t expressed elsewhere in the application (additional space to shine)</a:t>
            </a:r>
            <a:endParaRPr/>
          </a:p>
          <a:p>
            <a:pPr indent="0" lvl="0" marL="0" marR="0" rtl="0" algn="l">
              <a:spcBef>
                <a:spcPts val="0"/>
              </a:spcBef>
              <a:spcAft>
                <a:spcPts val="0"/>
              </a:spcAft>
              <a:buNone/>
            </a:pPr>
            <a:r>
              <a:t/>
            </a:r>
            <a:endParaRPr sz="20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000">
              <a:solidFill>
                <a:schemeClr val="dk1"/>
              </a:solidFill>
              <a:latin typeface="Fira Sans"/>
              <a:ea typeface="Fira Sans"/>
              <a:cs typeface="Fira Sans"/>
              <a:sym typeface="Fira Sans"/>
            </a:endParaRPr>
          </a:p>
        </p:txBody>
      </p:sp>
      <p:pic>
        <p:nvPicPr>
          <p:cNvPr id="46" name="Google Shape;46;p4"/>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pic>
        <p:nvPicPr>
          <p:cNvPr id="51" name="Google Shape;51;p5"/>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52" name="Google Shape;52;p5"/>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Writing a Diversity Statement</a:t>
            </a:r>
            <a:endParaRPr/>
          </a:p>
        </p:txBody>
      </p:sp>
      <p:sp>
        <p:nvSpPr>
          <p:cNvPr id="53" name="Google Shape;53;p5"/>
          <p:cNvSpPr txBox="1"/>
          <p:nvPr/>
        </p:nvSpPr>
        <p:spPr>
          <a:xfrm>
            <a:off x="609600" y="1978237"/>
            <a:ext cx="10972800" cy="443198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dk1"/>
                </a:solidFill>
                <a:latin typeface="Fira Sans"/>
                <a:ea typeface="Fira Sans"/>
                <a:cs typeface="Fira Sans"/>
                <a:sym typeface="Fira Sans"/>
              </a:rPr>
              <a:t>Discuss diversity in terms of:</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Your personal experiences and background</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Your research</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Your teaching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Your service and administrative work </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rPr b="1" lang="en-US" sz="2400">
                <a:solidFill>
                  <a:schemeClr val="dk1"/>
                </a:solidFill>
                <a:latin typeface="Fira Sans"/>
                <a:ea typeface="Fira Sans"/>
                <a:cs typeface="Fira Sans"/>
                <a:sym typeface="Fira Sans"/>
              </a:rPr>
              <a:t>Examples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Discuss how your personal learning experience (based on your background) informs your teaching methods for diverse students</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Discuss how your previous (or anticipated) service work will contribute to or strengthen diversity at that institution</a:t>
            </a:r>
            <a:endParaRPr/>
          </a:p>
        </p:txBody>
      </p:sp>
      <p:pic>
        <p:nvPicPr>
          <p:cNvPr id="54" name="Google Shape;54;p5"/>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6"/>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60" name="Google Shape;60;p6"/>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Writing the Diversity Statement - Research</a:t>
            </a:r>
            <a:endParaRPr/>
          </a:p>
        </p:txBody>
      </p:sp>
      <p:sp>
        <p:nvSpPr>
          <p:cNvPr id="61" name="Google Shape;61;p6"/>
          <p:cNvSpPr txBox="1"/>
          <p:nvPr/>
        </p:nvSpPr>
        <p:spPr>
          <a:xfrm>
            <a:off x="609600" y="1978237"/>
            <a:ext cx="10972800" cy="2954655"/>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Depending on your field, you may consider how you address diversity in your own research</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You could potentially discuss how applications of your research could improve access/equity/inclusion in academia or beyond</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2400">
                <a:solidFill>
                  <a:schemeClr val="dk1"/>
                </a:solidFill>
                <a:latin typeface="Fira Sans"/>
                <a:ea typeface="Fira Sans"/>
                <a:cs typeface="Fira Sans"/>
                <a:sym typeface="Fira Sans"/>
              </a:rPr>
              <a:t>*Think about the broader impacts of your research</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62" name="Google Shape;62;p6"/>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7"/>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68" name="Google Shape;68;p7"/>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Writing the Diversity Statement - Teaching</a:t>
            </a:r>
            <a:endParaRPr/>
          </a:p>
        </p:txBody>
      </p:sp>
      <p:sp>
        <p:nvSpPr>
          <p:cNvPr id="69" name="Google Shape;69;p7"/>
          <p:cNvSpPr txBox="1"/>
          <p:nvPr/>
        </p:nvSpPr>
        <p:spPr>
          <a:xfrm>
            <a:off x="609600" y="1978237"/>
            <a:ext cx="10972800" cy="3693319"/>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Address how you directly encounter diverse students and foster an inclusive environment in your classroom (actions)</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Describe how you incorporate diversity in your class materials, methods, lectures/labs, and assignments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2400">
                <a:solidFill>
                  <a:schemeClr val="dk1"/>
                </a:solidFill>
                <a:latin typeface="Fira Sans"/>
                <a:ea typeface="Fira Sans"/>
                <a:cs typeface="Fira Sans"/>
                <a:sym typeface="Fira Sans"/>
              </a:rPr>
              <a:t>*Do not include information that is redundant to other application materials, such as the Teaching Philosophy</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70" name="Google Shape;70;p7"/>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8"/>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76" name="Google Shape;76;p8"/>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Writing the Diversity Statement - Service</a:t>
            </a:r>
            <a:endParaRPr/>
          </a:p>
        </p:txBody>
      </p:sp>
      <p:sp>
        <p:nvSpPr>
          <p:cNvPr id="77" name="Google Shape;77;p8"/>
          <p:cNvSpPr txBox="1"/>
          <p:nvPr/>
        </p:nvSpPr>
        <p:spPr>
          <a:xfrm>
            <a:off x="609600" y="1978237"/>
            <a:ext cx="10972800" cy="33239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chemeClr val="dk1"/>
                </a:solidFill>
                <a:latin typeface="Fira Sans"/>
                <a:ea typeface="Fira Sans"/>
                <a:cs typeface="Fira Sans"/>
                <a:sym typeface="Fira Sans"/>
              </a:rPr>
              <a:t>Discuss how you will support diversity/access/equity/inclusion among students, faculty staff, and the broader campus community:</a:t>
            </a:r>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Impacting departmental policies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Playing a role in a national organization for your discipline</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Fira Sans"/>
                <a:ea typeface="Fira Sans"/>
                <a:cs typeface="Fira Sans"/>
                <a:sym typeface="Fira Sans"/>
              </a:rPr>
              <a:t>Community work (doesn’t have to be related to academia)</a:t>
            </a:r>
            <a:endParaRPr/>
          </a:p>
          <a:p>
            <a:pPr indent="0" lvl="1" marL="457200" marR="0" rtl="0" algn="l">
              <a:spcBef>
                <a:spcPts val="0"/>
              </a:spcBef>
              <a:spcAft>
                <a:spcPts val="0"/>
              </a:spcAft>
              <a:buNone/>
            </a:pPr>
            <a:r>
              <a:t/>
            </a:r>
            <a:endParaRPr b="0" i="0" sz="2400" u="none" cap="none" strike="noStrike">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p:txBody>
      </p:sp>
      <p:pic>
        <p:nvPicPr>
          <p:cNvPr id="78" name="Google Shape;78;p8"/>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3">
            <a:alphaModFix/>
          </a:blip>
          <a:srcRect b="0" l="0" r="0" t="0"/>
          <a:stretch/>
        </p:blipFill>
        <p:spPr>
          <a:xfrm>
            <a:off x="609600" y="690455"/>
            <a:ext cx="280946" cy="128525"/>
          </a:xfrm>
          <a:prstGeom prst="rect">
            <a:avLst/>
          </a:prstGeom>
          <a:noFill/>
          <a:ln>
            <a:noFill/>
          </a:ln>
        </p:spPr>
      </p:pic>
      <p:sp>
        <p:nvSpPr>
          <p:cNvPr id="84" name="Google Shape;84;p9"/>
          <p:cNvSpPr txBox="1"/>
          <p:nvPr/>
        </p:nvSpPr>
        <p:spPr>
          <a:xfrm>
            <a:off x="609600" y="882591"/>
            <a:ext cx="906713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600">
                <a:solidFill>
                  <a:srgbClr val="003DA5"/>
                </a:solidFill>
                <a:latin typeface="Fira Sans Medium"/>
                <a:ea typeface="Fira Sans Medium"/>
                <a:cs typeface="Fira Sans Medium"/>
                <a:sym typeface="Fira Sans Medium"/>
              </a:rPr>
              <a:t>Tailoring the Diversity Statement</a:t>
            </a:r>
            <a:endParaRPr/>
          </a:p>
        </p:txBody>
      </p:sp>
      <p:sp>
        <p:nvSpPr>
          <p:cNvPr id="85" name="Google Shape;85;p9"/>
          <p:cNvSpPr txBox="1"/>
          <p:nvPr/>
        </p:nvSpPr>
        <p:spPr>
          <a:xfrm>
            <a:off x="609600" y="1978237"/>
            <a:ext cx="10972800" cy="295465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dk1"/>
                </a:solidFill>
                <a:latin typeface="Fira Sans"/>
                <a:ea typeface="Fira Sans"/>
                <a:cs typeface="Fira Sans"/>
                <a:sym typeface="Fira Sans"/>
              </a:rPr>
              <a:t>What kind of position are you applying to?</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Research vs. Teaching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Specialized institution</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rPr b="1" lang="en-US" sz="2400">
                <a:solidFill>
                  <a:schemeClr val="dk1"/>
                </a:solidFill>
                <a:latin typeface="Fira Sans"/>
                <a:ea typeface="Fira Sans"/>
                <a:cs typeface="Fira Sans"/>
                <a:sym typeface="Fira Sans"/>
              </a:rPr>
              <a:t>Are there a set of supplemental diversity questions?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Fira Sans"/>
                <a:ea typeface="Fira Sans"/>
                <a:cs typeface="Fira Sans"/>
                <a:sym typeface="Fira Sans"/>
              </a:rPr>
              <a:t>CCs</a:t>
            </a:r>
            <a:endParaRPr/>
          </a:p>
          <a:p>
            <a:pPr indent="0" lvl="0" marL="0" marR="0" rtl="0" algn="l">
              <a:spcBef>
                <a:spcPts val="0"/>
              </a:spcBef>
              <a:spcAft>
                <a:spcPts val="0"/>
              </a:spcAft>
              <a:buNone/>
            </a:pPr>
            <a:r>
              <a:t/>
            </a:r>
            <a:endParaRPr sz="24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b="1" sz="2400">
              <a:solidFill>
                <a:schemeClr val="dk1"/>
              </a:solidFill>
              <a:latin typeface="Fira Sans"/>
              <a:ea typeface="Fira Sans"/>
              <a:cs typeface="Fira Sans"/>
              <a:sym typeface="Fira Sans"/>
            </a:endParaRPr>
          </a:p>
        </p:txBody>
      </p:sp>
      <p:pic>
        <p:nvPicPr>
          <p:cNvPr id="86" name="Google Shape;86;p9"/>
          <p:cNvPicPr preferRelativeResize="0"/>
          <p:nvPr/>
        </p:nvPicPr>
        <p:blipFill rotWithShape="1">
          <a:blip r:embed="rId4">
            <a:alphaModFix/>
          </a:blip>
          <a:srcRect b="0" l="0" r="74944" t="89678"/>
          <a:stretch/>
        </p:blipFill>
        <p:spPr>
          <a:xfrm>
            <a:off x="10234993" y="6040888"/>
            <a:ext cx="1862234" cy="707886"/>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R-Basic">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2020-04-15T23:29:48Z</dcterms:created>
  <dc:creator>Fabia Sanz</dc:creator>
</cp:coreProperties>
</file>